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71" r:id="rId9"/>
    <p:sldId id="264" r:id="rId10"/>
    <p:sldId id="263" r:id="rId11"/>
    <p:sldId id="266" r:id="rId12"/>
    <p:sldId id="267" r:id="rId13"/>
    <p:sldId id="268" r:id="rId14"/>
    <p:sldId id="269" r:id="rId15"/>
    <p:sldId id="265" r:id="rId16"/>
    <p:sldId id="270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28" y="-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3/18/16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SEIS 6XX</a:t>
            </a:r>
            <a:br>
              <a:rPr lang="en-US" sz="6000" dirty="0" smtClean="0"/>
            </a:br>
            <a:r>
              <a:rPr lang="en-US" sz="6000" dirty="0" smtClean="0"/>
              <a:t>IT Infrastructure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traditional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Networking/ load balancing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Application server installation</a:t>
            </a:r>
          </a:p>
          <a:p>
            <a:pPr lvl="1"/>
            <a:r>
              <a:rPr lang="en-US" dirty="0" smtClean="0"/>
              <a:t>Software installation</a:t>
            </a:r>
          </a:p>
          <a:p>
            <a:pPr lvl="1"/>
            <a:r>
              <a:rPr lang="en-US" dirty="0" smtClean="0"/>
              <a:t>Software testing</a:t>
            </a:r>
          </a:p>
          <a:p>
            <a:r>
              <a:rPr lang="en-US" dirty="0" smtClean="0"/>
              <a:t>1 to 6 months later you have a server!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server build process*:</a:t>
            </a:r>
          </a:p>
          <a:p>
            <a:pPr lvl="1"/>
            <a:r>
              <a:rPr lang="en-US" dirty="0" smtClean="0"/>
              <a:t>Review and request computing budget</a:t>
            </a:r>
          </a:p>
          <a:p>
            <a:pPr lvl="1"/>
            <a:r>
              <a:rPr lang="en-US" dirty="0" smtClean="0"/>
              <a:t>Select predefined infrastructure stack </a:t>
            </a:r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r>
              <a:rPr lang="en-US" dirty="0" smtClean="0"/>
              <a:t>Automatically load application and data</a:t>
            </a:r>
          </a:p>
          <a:p>
            <a:r>
              <a:rPr lang="en-US" dirty="0" smtClean="0"/>
              <a:t>5 minutes later you have a server!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 This can </a:t>
            </a:r>
            <a:r>
              <a:rPr lang="en-US" u="sng" dirty="0" smtClean="0"/>
              <a:t>all</a:t>
            </a:r>
            <a:r>
              <a:rPr lang="en-US" dirty="0" smtClean="0"/>
              <a:t> be automated.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focus on the new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Topics this semester:</a:t>
            </a:r>
          </a:p>
          <a:p>
            <a:pPr lvl="1"/>
            <a:r>
              <a:rPr lang="en-US" dirty="0" smtClean="0"/>
              <a:t>Server management</a:t>
            </a:r>
          </a:p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Data centers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Notes:</a:t>
            </a:r>
          </a:p>
          <a:p>
            <a:pPr lvl="1"/>
            <a:r>
              <a:rPr lang="en-US" dirty="0" smtClean="0"/>
              <a:t>This is a survey course and it will not turn you into an IT professional in 4 months. It will provide a great foundation for future learning.</a:t>
            </a:r>
          </a:p>
          <a:p>
            <a:pPr lvl="1"/>
            <a:r>
              <a:rPr lang="en-US" dirty="0" smtClean="0"/>
              <a:t>Nobody is a true expert in all of these topics, including me. Share your experience with the class. </a:t>
            </a:r>
          </a:p>
          <a:p>
            <a:pPr lvl="1"/>
            <a:r>
              <a:rPr lang="en-US" dirty="0" smtClean="0"/>
              <a:t>My goal is to use 100% of lecture time.</a:t>
            </a:r>
          </a:p>
          <a:p>
            <a:pPr lvl="1"/>
            <a:r>
              <a:rPr lang="en-US" dirty="0" smtClean="0"/>
              <a:t>I want this course to challenge you.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Caveats</a:t>
            </a:r>
          </a:p>
          <a:p>
            <a:pPr lvl="1"/>
            <a:r>
              <a:rPr lang="en-US" dirty="0" smtClean="0"/>
              <a:t>This is a new course and we are all beta testers. I appreciate your patience and feedback. </a:t>
            </a:r>
          </a:p>
          <a:p>
            <a:pPr lvl="1"/>
            <a:r>
              <a:rPr lang="en-US" dirty="0" smtClean="0"/>
              <a:t>Syllabus is subject to change based on how much material we get through.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“A </a:t>
            </a:r>
            <a:r>
              <a:rPr lang="en-US" sz="2800" dirty="0"/>
              <a:t>component of </a:t>
            </a:r>
            <a:r>
              <a:rPr lang="en-US" sz="2800" dirty="0" smtClean="0"/>
              <a:t>software configuration</a:t>
            </a:r>
            <a:r>
              <a:rPr lang="en-US" sz="2800" dirty="0"/>
              <a:t> management, version control, also known </a:t>
            </a:r>
            <a:r>
              <a:rPr lang="en-US" sz="2800" dirty="0" smtClean="0"/>
              <a:t>as revision</a:t>
            </a:r>
            <a:r>
              <a:rPr lang="en-US" sz="2800" dirty="0"/>
              <a:t> </a:t>
            </a:r>
            <a:r>
              <a:rPr lang="en-US" sz="2800" dirty="0" smtClean="0"/>
              <a:t>control</a:t>
            </a:r>
            <a:r>
              <a:rPr lang="en-US" sz="2800" dirty="0"/>
              <a:t> </a:t>
            </a:r>
            <a:r>
              <a:rPr lang="en-US" sz="2800" dirty="0" smtClean="0"/>
              <a:t> or</a:t>
            </a:r>
            <a:r>
              <a:rPr lang="en-US" sz="2800" dirty="0"/>
              <a:t> source control, is the </a:t>
            </a:r>
            <a:r>
              <a:rPr lang="en-US" sz="2800" dirty="0" smtClean="0"/>
              <a:t>management of </a:t>
            </a:r>
            <a:r>
              <a:rPr lang="en-US" sz="2800" dirty="0"/>
              <a:t>changes to documents,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world, source control is simply a database that stores all the changes made to a set of text files.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</a:t>
            </a:r>
            <a:r>
              <a:rPr lang="en-US" sz="2800" smtClean="0"/>
              <a:t>use </a:t>
            </a:r>
            <a:r>
              <a:rPr lang="en-US" sz="2800" smtClean="0"/>
              <a:t>source control </a:t>
            </a:r>
            <a:r>
              <a:rPr lang="en-US" sz="2800" dirty="0" smtClean="0"/>
              <a:t>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Test different versions of software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Isn’t this source control stuff just for developers? 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150" y="4660863"/>
            <a:ext cx="2702884" cy="17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lvl="1"/>
            <a:r>
              <a:rPr lang="en-US" dirty="0" smtClean="0"/>
              <a:t>Server = single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oint of failure</a:t>
            </a:r>
          </a:p>
          <a:p>
            <a:pPr lvl="1"/>
            <a:r>
              <a:rPr lang="en-US" dirty="0" smtClean="0"/>
              <a:t>Hard to branch</a:t>
            </a:r>
          </a:p>
          <a:p>
            <a:pPr lvl="1"/>
            <a:r>
              <a:rPr lang="en-US" dirty="0" smtClean="0"/>
              <a:t>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72" y="1785266"/>
            <a:ext cx="5176023" cy="359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172" y="5418847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course</a:t>
            </a:r>
          </a:p>
          <a:p>
            <a:r>
              <a:rPr lang="en-US" dirty="0" smtClean="0"/>
              <a:t>Review syllabus</a:t>
            </a:r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Team approach</a:t>
            </a:r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Easy to branch</a:t>
            </a:r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 smtClean="0"/>
              <a:t>conflicts</a:t>
            </a:r>
          </a:p>
          <a:p>
            <a:pPr lvl="1"/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popular modern source code management system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Initially designed by Linus Torvalds (Linux) in 2005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</a:t>
            </a:r>
          </a:p>
          <a:p>
            <a:pPr lvl="1"/>
            <a:r>
              <a:rPr lang="en-US" dirty="0" smtClean="0"/>
              <a:t>Supports one developer or thousands of developers</a:t>
            </a:r>
          </a:p>
          <a:p>
            <a:pPr lvl="1"/>
            <a:r>
              <a:rPr lang="en-US" dirty="0" smtClean="0"/>
              <a:t>Designed from a file-system perspective, not a source control management perspective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popular modern source code management system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Initially designed by Linus Torvalds (Linux) in 2005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</a:t>
            </a:r>
          </a:p>
          <a:p>
            <a:pPr lvl="1"/>
            <a:r>
              <a:rPr lang="en-US" dirty="0" smtClean="0"/>
              <a:t>Supports one developer or thousands of developers</a:t>
            </a:r>
          </a:p>
          <a:p>
            <a:pPr lvl="1"/>
            <a:r>
              <a:rPr lang="en-US" dirty="0" smtClean="0"/>
              <a:t>Designed from a file-system perspective, not a source control management perspective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450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series of file system (directory) snapshots over a period of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15" y="3099574"/>
            <a:ext cx="5575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never duplicated and changes stored as deltas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6" y="2767761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821" y="6126163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Nearly every operation is local</a:t>
            </a:r>
          </a:p>
          <a:p>
            <a:pPr lvl="1"/>
            <a:r>
              <a:rPr lang="en-US" dirty="0" smtClean="0"/>
              <a:t>You modify your local files and then “push” them up to a central server</a:t>
            </a:r>
          </a:p>
          <a:p>
            <a:pPr lvl="1"/>
            <a:r>
              <a:rPr lang="en-US" dirty="0" smtClean="0"/>
              <a:t>You can pull files down from a central server to synchronize with team members</a:t>
            </a:r>
          </a:p>
          <a:p>
            <a:pPr lvl="1"/>
            <a:r>
              <a:rPr lang="en-US" dirty="0" smtClean="0"/>
              <a:t>Constant cycle of developing-&gt;pulling-&gt;rebasing-&gt;pushing</a:t>
            </a:r>
          </a:p>
          <a:p>
            <a:r>
              <a:rPr lang="en-US" dirty="0" smtClean="0"/>
              <a:t>All changes in </a:t>
            </a:r>
            <a:r>
              <a:rPr lang="en-US" dirty="0" err="1" smtClean="0"/>
              <a:t>Git</a:t>
            </a:r>
            <a:r>
              <a:rPr lang="en-US" dirty="0" smtClean="0"/>
              <a:t> are recorded with a hash</a:t>
            </a:r>
          </a:p>
          <a:p>
            <a:r>
              <a:rPr lang="en-US" dirty="0" smtClean="0"/>
              <a:t>Almost everything is additive, it’s hard to delete anything from </a:t>
            </a:r>
            <a:r>
              <a:rPr lang="en-US" dirty="0" err="1" smtClean="0"/>
              <a:t>Git</a:t>
            </a:r>
            <a:r>
              <a:rPr lang="en-US" dirty="0" smtClean="0"/>
              <a:t> by design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85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in a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directory (repository) are in one of three states: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52" y="2868752"/>
            <a:ext cx="6640107" cy="36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playing with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document</a:t>
            </a:r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</a:t>
            </a:r>
            <a:r>
              <a:rPr lang="en-US" dirty="0" err="1" smtClean="0"/>
              <a:t>Git</a:t>
            </a:r>
            <a:r>
              <a:rPr lang="en-US" dirty="0" smtClean="0"/>
              <a:t> online training (optional, but strongly recommended for first-time users)</a:t>
            </a:r>
          </a:p>
          <a:p>
            <a:r>
              <a:rPr lang="en-US" dirty="0" smtClean="0"/>
              <a:t>Read </a:t>
            </a:r>
            <a:r>
              <a:rPr lang="en-US" dirty="0"/>
              <a:t>Web Operations Chapter </a:t>
            </a:r>
            <a:r>
              <a:rPr lang="en-US" dirty="0" smtClean="0"/>
              <a:t>1</a:t>
            </a:r>
          </a:p>
          <a:p>
            <a:r>
              <a:rPr lang="en-US" dirty="0" smtClean="0"/>
              <a:t>Read </a:t>
            </a:r>
            <a:r>
              <a:rPr lang="en-US" dirty="0"/>
              <a:t>Practice of Cloud </a:t>
            </a:r>
            <a:r>
              <a:rPr lang="en-US" dirty="0" smtClean="0"/>
              <a:t>Systems Administration </a:t>
            </a:r>
            <a:r>
              <a:rPr lang="en-US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2015 Graduate of UST GPS program in Software Engineering </a:t>
            </a:r>
          </a:p>
          <a:p>
            <a:r>
              <a:rPr lang="en-US" sz="2800" dirty="0" smtClean="0"/>
              <a:t>20+ years in IT working mainly with Internet startups</a:t>
            </a:r>
          </a:p>
          <a:p>
            <a:r>
              <a:rPr lang="en-US" sz="2800" dirty="0" smtClean="0"/>
              <a:t>Technical co-founder of a large regional datacenter and managed hosting company</a:t>
            </a:r>
          </a:p>
          <a:p>
            <a:r>
              <a:rPr lang="en-US" sz="2800" dirty="0" smtClean="0"/>
              <a:t>AWS Certified Solutions Architect</a:t>
            </a:r>
          </a:p>
          <a:p>
            <a:r>
              <a:rPr lang="en-US" sz="2800" dirty="0" smtClean="0"/>
              <a:t>Hobbies include underwater photography, cycling, and building analog music synthesizers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r>
              <a:rPr lang="en-US" dirty="0" smtClean="0"/>
              <a:t>IT infrastructure provides all the necessary hardware and software components necessary to deliver a service.</a:t>
            </a:r>
          </a:p>
          <a:p>
            <a:pPr lvl="1"/>
            <a:r>
              <a:rPr lang="en-US" dirty="0" smtClean="0"/>
              <a:t>Almost every software application consumes some amount computation power, data storage, and network bandwidth.</a:t>
            </a:r>
          </a:p>
          <a:p>
            <a:pPr lvl="1"/>
            <a:r>
              <a:rPr lang="en-US" dirty="0" smtClean="0"/>
              <a:t>We usually don’t think about infrastructure… until it fails.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3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Service Stack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05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in this course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3291" y="1869761"/>
            <a:ext cx="7036736" cy="4029718"/>
            <a:chOff x="735891" y="2415781"/>
            <a:chExt cx="7036736" cy="4029718"/>
          </a:xfrm>
        </p:grpSpPr>
        <p:sp>
          <p:nvSpPr>
            <p:cNvPr id="5" name="Rectangle 4"/>
            <p:cNvSpPr/>
            <p:nvPr/>
          </p:nvSpPr>
          <p:spPr>
            <a:xfrm>
              <a:off x="735891" y="5757029"/>
              <a:ext cx="7036735" cy="688470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center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5892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31635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Network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29284" y="4924203"/>
              <a:ext cx="224334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5892" y="3260477"/>
              <a:ext cx="7036734" cy="688470"/>
            </a:xfrm>
            <a:prstGeom prst="rect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 Servers (Web/Database/Messaging)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2415781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System/ Virtual Instance/ Container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17216" y="3193080"/>
            <a:ext cx="7774552" cy="2207855"/>
          </a:xfrm>
          <a:prstGeom prst="rect">
            <a:avLst/>
          </a:prstGeom>
          <a:noFill/>
          <a:ln w="28575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IT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IT organizations are acquiring, provisioning, and maintaining infrastructure is rapidly changing.</a:t>
            </a:r>
          </a:p>
          <a:p>
            <a:endParaRPr lang="en-US" dirty="0"/>
          </a:p>
          <a:p>
            <a:r>
              <a:rPr lang="en-US" dirty="0" smtClean="0"/>
              <a:t>IT Infrastructure needs to be as agile and flexible as modern software applications.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3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being driven by…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Commoditization of compute/storage/network</a:t>
            </a:r>
          </a:p>
          <a:p>
            <a:r>
              <a:rPr lang="en-US" dirty="0" smtClean="0"/>
              <a:t>Widespread adopt of virtualization</a:t>
            </a:r>
          </a:p>
          <a:p>
            <a:r>
              <a:rPr lang="en-US" dirty="0" smtClean="0"/>
              <a:t>Cloud computing business models</a:t>
            </a:r>
          </a:p>
          <a:p>
            <a:r>
              <a:rPr lang="en-US" dirty="0" smtClean="0"/>
              <a:t>Modern application architecture </a:t>
            </a:r>
          </a:p>
          <a:p>
            <a:r>
              <a:rPr lang="en-US" dirty="0" smtClean="0"/>
              <a:t>Agile and LEAN practices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9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traditional way of building servers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58" y="1670870"/>
            <a:ext cx="4937126" cy="329141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Hand crafted,</a:t>
            </a:r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hysical systems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equiring multiple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kills to provision.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dominant form of infrastructure today.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0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1059</Words>
  <Application>Microsoft Macintosh PowerPoint</Application>
  <PresentationFormat>On-screen Show (4:3)</PresentationFormat>
  <Paragraphs>196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SEIS 6XX IT Infrastructure</vt:lpstr>
      <vt:lpstr>Week 1</vt:lpstr>
      <vt:lpstr>About Your Instructor</vt:lpstr>
      <vt:lpstr>Course Introduction</vt:lpstr>
      <vt:lpstr>IT Service Stack</vt:lpstr>
      <vt:lpstr>Our focus in this course</vt:lpstr>
      <vt:lpstr>Change in IT Infrastructure</vt:lpstr>
      <vt:lpstr>Change is being driven by…</vt:lpstr>
      <vt:lpstr>The traditional way of building servers</vt:lpstr>
      <vt:lpstr>The traditional way</vt:lpstr>
      <vt:lpstr>The new way</vt:lpstr>
      <vt:lpstr>The new way</vt:lpstr>
      <vt:lpstr>We will focus on the new way</vt:lpstr>
      <vt:lpstr>Review syllabus</vt:lpstr>
      <vt:lpstr>Review syllabus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Git</vt:lpstr>
      <vt:lpstr>How Git Works</vt:lpstr>
      <vt:lpstr>How Git Works</vt:lpstr>
      <vt:lpstr>How Git Works</vt:lpstr>
      <vt:lpstr>How Git works</vt:lpstr>
      <vt:lpstr>Let’s start playing with Git</vt:lpstr>
      <vt:lpstr>Homework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21</cp:revision>
  <dcterms:created xsi:type="dcterms:W3CDTF">2016-03-17T15:27:29Z</dcterms:created>
  <dcterms:modified xsi:type="dcterms:W3CDTF">2016-03-18T21:29:10Z</dcterms:modified>
</cp:coreProperties>
</file>